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1" r:id="rId1"/>
  </p:sldMasterIdLst>
  <p:notesMasterIdLst>
    <p:notesMasterId r:id="rId36"/>
  </p:notesMasterIdLst>
  <p:sldIdLst>
    <p:sldId id="256" r:id="rId2"/>
    <p:sldId id="293" r:id="rId3"/>
    <p:sldId id="265" r:id="rId4"/>
    <p:sldId id="257" r:id="rId5"/>
    <p:sldId id="276" r:id="rId6"/>
    <p:sldId id="264" r:id="rId7"/>
    <p:sldId id="266" r:id="rId8"/>
    <p:sldId id="258" r:id="rId9"/>
    <p:sldId id="287" r:id="rId10"/>
    <p:sldId id="260" r:id="rId11"/>
    <p:sldId id="261" r:id="rId12"/>
    <p:sldId id="278" r:id="rId13"/>
    <p:sldId id="284" r:id="rId14"/>
    <p:sldId id="283" r:id="rId15"/>
    <p:sldId id="259" r:id="rId16"/>
    <p:sldId id="297" r:id="rId17"/>
    <p:sldId id="262" r:id="rId18"/>
    <p:sldId id="286" r:id="rId19"/>
    <p:sldId id="285" r:id="rId20"/>
    <p:sldId id="298" r:id="rId21"/>
    <p:sldId id="294" r:id="rId22"/>
    <p:sldId id="292" r:id="rId23"/>
    <p:sldId id="279" r:id="rId24"/>
    <p:sldId id="281" r:id="rId25"/>
    <p:sldId id="295" r:id="rId26"/>
    <p:sldId id="270" r:id="rId27"/>
    <p:sldId id="273" r:id="rId28"/>
    <p:sldId id="299" r:id="rId29"/>
    <p:sldId id="271" r:id="rId30"/>
    <p:sldId id="269" r:id="rId31"/>
    <p:sldId id="296" r:id="rId32"/>
    <p:sldId id="268" r:id="rId33"/>
    <p:sldId id="275" r:id="rId34"/>
    <p:sldId id="291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A5CBD1-8FD6-6B4C-9307-6448FC52DB84}" v="2" dt="2022-11-02T15:20:13.6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2"/>
    <p:restoredTop sz="96122"/>
  </p:normalViewPr>
  <p:slideViewPr>
    <p:cSldViewPr snapToGrid="0" snapToObjects="1">
      <p:cViewPr varScale="1">
        <p:scale>
          <a:sx n="118" d="100"/>
          <a:sy n="118" d="100"/>
        </p:scale>
        <p:origin x="96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F3E4E-E3B8-4064-97A2-249AF96204A6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5EE2D90-11DB-41AD-B401-C3F616FB2108}">
      <dgm:prSet custT="1"/>
      <dgm:spPr/>
      <dgm:t>
        <a:bodyPr/>
        <a:lstStyle/>
        <a:p>
          <a:r>
            <a:rPr lang="en-US" sz="2000" dirty="0"/>
            <a:t>Authors should be able to share their work freely and openly when they think it is ready.</a:t>
          </a:r>
        </a:p>
      </dgm:t>
    </dgm:pt>
    <dgm:pt modelId="{9CD6E380-4D81-459D-865A-F56AF37B27EA}" type="parTrans" cxnId="{CCF6E3D4-D2A6-4019-9300-CE6DBF15F951}">
      <dgm:prSet/>
      <dgm:spPr/>
      <dgm:t>
        <a:bodyPr/>
        <a:lstStyle/>
        <a:p>
          <a:endParaRPr lang="en-US"/>
        </a:p>
      </dgm:t>
    </dgm:pt>
    <dgm:pt modelId="{37140ABD-FEFC-4AD1-8E02-27CC1082506F}" type="sibTrans" cxnId="{CCF6E3D4-D2A6-4019-9300-CE6DBF15F951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FDF61557-61AD-4F8D-AEED-BC51856E7918}">
      <dgm:prSet custT="1"/>
      <dgm:spPr/>
      <dgm:t>
        <a:bodyPr/>
        <a:lstStyle/>
        <a:p>
          <a:r>
            <a:rPr lang="en-US" sz="1400" dirty="0"/>
            <a:t>Peer review should consist of scientists publicly sharing their assessments of already published papers, either under […] an editorial organization[…], or on their own.</a:t>
          </a:r>
        </a:p>
      </dgm:t>
    </dgm:pt>
    <dgm:pt modelId="{FD9193AE-D13E-4CC1-AB85-482965CFECE7}" type="parTrans" cxnId="{FA3B7D18-2599-4C4A-857F-FE6272F4B072}">
      <dgm:prSet/>
      <dgm:spPr/>
      <dgm:t>
        <a:bodyPr/>
        <a:lstStyle/>
        <a:p>
          <a:endParaRPr lang="en-US"/>
        </a:p>
      </dgm:t>
    </dgm:pt>
    <dgm:pt modelId="{11C6925F-45D5-44E9-AA4D-A47774620A41}" type="sibTrans" cxnId="{FA3B7D18-2599-4C4A-857F-FE6272F4B072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E80EDF8E-B20E-430D-B3A4-6C6A7CD732EA}">
      <dgm:prSet custT="1"/>
      <dgm:spPr/>
      <dgm:t>
        <a:bodyPr/>
        <a:lstStyle/>
        <a:p>
          <a:r>
            <a:rPr lang="en-US" sz="1600" dirty="0"/>
            <a:t>Works of science should be reviewed by multiple relevant groups and individuals throughout their useful lifespan.</a:t>
          </a:r>
        </a:p>
      </dgm:t>
    </dgm:pt>
    <dgm:pt modelId="{37A1707A-92A7-4930-9516-D603B6570EE5}" type="parTrans" cxnId="{F0DA634B-AC41-4291-98F6-775039AC6217}">
      <dgm:prSet/>
      <dgm:spPr/>
      <dgm:t>
        <a:bodyPr/>
        <a:lstStyle/>
        <a:p>
          <a:endParaRPr lang="en-US"/>
        </a:p>
      </dgm:t>
    </dgm:pt>
    <dgm:pt modelId="{8EE6DFBA-9BA5-45E8-9848-958B491FC2B2}" type="sibTrans" cxnId="{F0DA634B-AC41-4291-98F6-775039AC6217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565667B-7FF4-A447-9266-3BC329597659}" type="pres">
      <dgm:prSet presAssocID="{BBCF3E4E-E3B8-4064-97A2-249AF96204A6}" presName="Name0" presStyleCnt="0">
        <dgm:presLayoutVars>
          <dgm:animLvl val="lvl"/>
          <dgm:resizeHandles val="exact"/>
        </dgm:presLayoutVars>
      </dgm:prSet>
      <dgm:spPr/>
    </dgm:pt>
    <dgm:pt modelId="{D2E5183B-CC75-A844-BD66-55CA30FA678D}" type="pres">
      <dgm:prSet presAssocID="{E5EE2D90-11DB-41AD-B401-C3F616FB2108}" presName="compositeNode" presStyleCnt="0">
        <dgm:presLayoutVars>
          <dgm:bulletEnabled val="1"/>
        </dgm:presLayoutVars>
      </dgm:prSet>
      <dgm:spPr/>
    </dgm:pt>
    <dgm:pt modelId="{AA3B08C0-CB15-1949-B7D6-B00DCDF2B1B7}" type="pres">
      <dgm:prSet presAssocID="{E5EE2D90-11DB-41AD-B401-C3F616FB2108}" presName="bgRect" presStyleLbl="alignNode1" presStyleIdx="0" presStyleCnt="3"/>
      <dgm:spPr/>
    </dgm:pt>
    <dgm:pt modelId="{E218D5E4-E079-214E-9FD8-5D350DC6E6B5}" type="pres">
      <dgm:prSet presAssocID="{37140ABD-FEFC-4AD1-8E02-27CC1082506F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65E3BE6E-05A8-0C4E-A142-0F3C539D35FC}" type="pres">
      <dgm:prSet presAssocID="{E5EE2D90-11DB-41AD-B401-C3F616FB2108}" presName="nodeRect" presStyleLbl="alignNode1" presStyleIdx="0" presStyleCnt="3">
        <dgm:presLayoutVars>
          <dgm:bulletEnabled val="1"/>
        </dgm:presLayoutVars>
      </dgm:prSet>
      <dgm:spPr/>
    </dgm:pt>
    <dgm:pt modelId="{EEF42400-4911-F840-B823-BCBA646F2F16}" type="pres">
      <dgm:prSet presAssocID="{37140ABD-FEFC-4AD1-8E02-27CC1082506F}" presName="sibTrans" presStyleCnt="0"/>
      <dgm:spPr/>
    </dgm:pt>
    <dgm:pt modelId="{DF5F60D7-A6F6-8C4A-9718-883CE1378624}" type="pres">
      <dgm:prSet presAssocID="{FDF61557-61AD-4F8D-AEED-BC51856E7918}" presName="compositeNode" presStyleCnt="0">
        <dgm:presLayoutVars>
          <dgm:bulletEnabled val="1"/>
        </dgm:presLayoutVars>
      </dgm:prSet>
      <dgm:spPr/>
    </dgm:pt>
    <dgm:pt modelId="{E74233F0-EC7A-A34D-A4BB-4D2A88F5E12E}" type="pres">
      <dgm:prSet presAssocID="{FDF61557-61AD-4F8D-AEED-BC51856E7918}" presName="bgRect" presStyleLbl="alignNode1" presStyleIdx="1" presStyleCnt="3"/>
      <dgm:spPr/>
    </dgm:pt>
    <dgm:pt modelId="{10B54CA8-6F12-824B-B962-9366093E67ED}" type="pres">
      <dgm:prSet presAssocID="{11C6925F-45D5-44E9-AA4D-A47774620A41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E45C9F8D-1D81-7B47-9152-D6C8AF5BD158}" type="pres">
      <dgm:prSet presAssocID="{FDF61557-61AD-4F8D-AEED-BC51856E7918}" presName="nodeRect" presStyleLbl="alignNode1" presStyleIdx="1" presStyleCnt="3">
        <dgm:presLayoutVars>
          <dgm:bulletEnabled val="1"/>
        </dgm:presLayoutVars>
      </dgm:prSet>
      <dgm:spPr/>
    </dgm:pt>
    <dgm:pt modelId="{88F283EE-9F50-F44F-9842-E8CB683A6839}" type="pres">
      <dgm:prSet presAssocID="{11C6925F-45D5-44E9-AA4D-A47774620A41}" presName="sibTrans" presStyleCnt="0"/>
      <dgm:spPr/>
    </dgm:pt>
    <dgm:pt modelId="{624F6CD3-DECD-E446-9712-74D115343FE5}" type="pres">
      <dgm:prSet presAssocID="{E80EDF8E-B20E-430D-B3A4-6C6A7CD732EA}" presName="compositeNode" presStyleCnt="0">
        <dgm:presLayoutVars>
          <dgm:bulletEnabled val="1"/>
        </dgm:presLayoutVars>
      </dgm:prSet>
      <dgm:spPr/>
    </dgm:pt>
    <dgm:pt modelId="{3DD45F4B-137C-1741-A97E-17DD3F4DF91E}" type="pres">
      <dgm:prSet presAssocID="{E80EDF8E-B20E-430D-B3A4-6C6A7CD732EA}" presName="bgRect" presStyleLbl="alignNode1" presStyleIdx="2" presStyleCnt="3"/>
      <dgm:spPr/>
    </dgm:pt>
    <dgm:pt modelId="{8D4FC061-08B1-AC45-9FAB-166D14A79C6E}" type="pres">
      <dgm:prSet presAssocID="{8EE6DFBA-9BA5-45E8-9848-958B491FC2B2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C400D9CD-6E29-1848-8FCC-568FB6473223}" type="pres">
      <dgm:prSet presAssocID="{E80EDF8E-B20E-430D-B3A4-6C6A7CD732EA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FA3B7D18-2599-4C4A-857F-FE6272F4B072}" srcId="{BBCF3E4E-E3B8-4064-97A2-249AF96204A6}" destId="{FDF61557-61AD-4F8D-AEED-BC51856E7918}" srcOrd="1" destOrd="0" parTransId="{FD9193AE-D13E-4CC1-AB85-482965CFECE7}" sibTransId="{11C6925F-45D5-44E9-AA4D-A47774620A41}"/>
    <dgm:cxn modelId="{71BA8E26-E3EC-CD4D-A972-15DACA0BFB30}" type="presOf" srcId="{8EE6DFBA-9BA5-45E8-9848-958B491FC2B2}" destId="{8D4FC061-08B1-AC45-9FAB-166D14A79C6E}" srcOrd="0" destOrd="0" presId="urn:microsoft.com/office/officeart/2016/7/layout/LinearBlockProcessNumbered"/>
    <dgm:cxn modelId="{CD7B332B-4C72-4E40-AD6D-91AE2C5BBECD}" type="presOf" srcId="{E80EDF8E-B20E-430D-B3A4-6C6A7CD732EA}" destId="{C400D9CD-6E29-1848-8FCC-568FB6473223}" srcOrd="1" destOrd="0" presId="urn:microsoft.com/office/officeart/2016/7/layout/LinearBlockProcessNumbered"/>
    <dgm:cxn modelId="{1C521B40-1A33-AF4A-8C21-ED7E07A86C9D}" type="presOf" srcId="{E5EE2D90-11DB-41AD-B401-C3F616FB2108}" destId="{65E3BE6E-05A8-0C4E-A142-0F3C539D35FC}" srcOrd="1" destOrd="0" presId="urn:microsoft.com/office/officeart/2016/7/layout/LinearBlockProcessNumbered"/>
    <dgm:cxn modelId="{F0DA634B-AC41-4291-98F6-775039AC6217}" srcId="{BBCF3E4E-E3B8-4064-97A2-249AF96204A6}" destId="{E80EDF8E-B20E-430D-B3A4-6C6A7CD732EA}" srcOrd="2" destOrd="0" parTransId="{37A1707A-92A7-4930-9516-D603B6570EE5}" sibTransId="{8EE6DFBA-9BA5-45E8-9848-958B491FC2B2}"/>
    <dgm:cxn modelId="{6B4FCA4B-EBEF-0C48-AA1A-384F5941D8F4}" type="presOf" srcId="{11C6925F-45D5-44E9-AA4D-A47774620A41}" destId="{10B54CA8-6F12-824B-B962-9366093E67ED}" srcOrd="0" destOrd="0" presId="urn:microsoft.com/office/officeart/2016/7/layout/LinearBlockProcessNumbered"/>
    <dgm:cxn modelId="{F68B5369-67B7-E04E-99FD-0BB88D57AD5C}" type="presOf" srcId="{E80EDF8E-B20E-430D-B3A4-6C6A7CD732EA}" destId="{3DD45F4B-137C-1741-A97E-17DD3F4DF91E}" srcOrd="0" destOrd="0" presId="urn:microsoft.com/office/officeart/2016/7/layout/LinearBlockProcessNumbered"/>
    <dgm:cxn modelId="{828E6684-6176-B940-940F-88B33F5A9FE5}" type="presOf" srcId="{37140ABD-FEFC-4AD1-8E02-27CC1082506F}" destId="{E218D5E4-E079-214E-9FD8-5D350DC6E6B5}" srcOrd="0" destOrd="0" presId="urn:microsoft.com/office/officeart/2016/7/layout/LinearBlockProcessNumbered"/>
    <dgm:cxn modelId="{554648AC-B1A3-3143-A66E-A89BEEB75316}" type="presOf" srcId="{E5EE2D90-11DB-41AD-B401-C3F616FB2108}" destId="{AA3B08C0-CB15-1949-B7D6-B00DCDF2B1B7}" srcOrd="0" destOrd="0" presId="urn:microsoft.com/office/officeart/2016/7/layout/LinearBlockProcessNumbered"/>
    <dgm:cxn modelId="{6D8623AF-0387-024A-9C43-ACA838F25AD5}" type="presOf" srcId="{BBCF3E4E-E3B8-4064-97A2-249AF96204A6}" destId="{3565667B-7FF4-A447-9266-3BC329597659}" srcOrd="0" destOrd="0" presId="urn:microsoft.com/office/officeart/2016/7/layout/LinearBlockProcessNumbered"/>
    <dgm:cxn modelId="{7EA027B7-1143-1F4E-91BF-89F2A0E4D8A0}" type="presOf" srcId="{FDF61557-61AD-4F8D-AEED-BC51856E7918}" destId="{E74233F0-EC7A-A34D-A4BB-4D2A88F5E12E}" srcOrd="0" destOrd="0" presId="urn:microsoft.com/office/officeart/2016/7/layout/LinearBlockProcessNumbered"/>
    <dgm:cxn modelId="{823BA4B7-2CA3-964B-9610-F400B5F7133B}" type="presOf" srcId="{FDF61557-61AD-4F8D-AEED-BC51856E7918}" destId="{E45C9F8D-1D81-7B47-9152-D6C8AF5BD158}" srcOrd="1" destOrd="0" presId="urn:microsoft.com/office/officeart/2016/7/layout/LinearBlockProcessNumbered"/>
    <dgm:cxn modelId="{CCF6E3D4-D2A6-4019-9300-CE6DBF15F951}" srcId="{BBCF3E4E-E3B8-4064-97A2-249AF96204A6}" destId="{E5EE2D90-11DB-41AD-B401-C3F616FB2108}" srcOrd="0" destOrd="0" parTransId="{9CD6E380-4D81-459D-865A-F56AF37B27EA}" sibTransId="{37140ABD-FEFC-4AD1-8E02-27CC1082506F}"/>
    <dgm:cxn modelId="{F266CF4A-4926-A44D-BE3E-4D79896D1B75}" type="presParOf" srcId="{3565667B-7FF4-A447-9266-3BC329597659}" destId="{D2E5183B-CC75-A844-BD66-55CA30FA678D}" srcOrd="0" destOrd="0" presId="urn:microsoft.com/office/officeart/2016/7/layout/LinearBlockProcessNumbered"/>
    <dgm:cxn modelId="{3DC8657C-64A2-C74D-890A-C76BFD043A2D}" type="presParOf" srcId="{D2E5183B-CC75-A844-BD66-55CA30FA678D}" destId="{AA3B08C0-CB15-1949-B7D6-B00DCDF2B1B7}" srcOrd="0" destOrd="0" presId="urn:microsoft.com/office/officeart/2016/7/layout/LinearBlockProcessNumbered"/>
    <dgm:cxn modelId="{09EE3176-9EA2-A544-9E59-335BA49E9E18}" type="presParOf" srcId="{D2E5183B-CC75-A844-BD66-55CA30FA678D}" destId="{E218D5E4-E079-214E-9FD8-5D350DC6E6B5}" srcOrd="1" destOrd="0" presId="urn:microsoft.com/office/officeart/2016/7/layout/LinearBlockProcessNumbered"/>
    <dgm:cxn modelId="{36141795-D140-ED41-9F35-11EDA6BC5E3F}" type="presParOf" srcId="{D2E5183B-CC75-A844-BD66-55CA30FA678D}" destId="{65E3BE6E-05A8-0C4E-A142-0F3C539D35FC}" srcOrd="2" destOrd="0" presId="urn:microsoft.com/office/officeart/2016/7/layout/LinearBlockProcessNumbered"/>
    <dgm:cxn modelId="{AE7E37F4-D63A-EE49-9978-C86E9F5CAAC8}" type="presParOf" srcId="{3565667B-7FF4-A447-9266-3BC329597659}" destId="{EEF42400-4911-F840-B823-BCBA646F2F16}" srcOrd="1" destOrd="0" presId="urn:microsoft.com/office/officeart/2016/7/layout/LinearBlockProcessNumbered"/>
    <dgm:cxn modelId="{99E88328-C3BC-5848-BAD1-9557079FE9F6}" type="presParOf" srcId="{3565667B-7FF4-A447-9266-3BC329597659}" destId="{DF5F60D7-A6F6-8C4A-9718-883CE1378624}" srcOrd="2" destOrd="0" presId="urn:microsoft.com/office/officeart/2016/7/layout/LinearBlockProcessNumbered"/>
    <dgm:cxn modelId="{72D54C94-87EC-4240-AFF6-495160F9720F}" type="presParOf" srcId="{DF5F60D7-A6F6-8C4A-9718-883CE1378624}" destId="{E74233F0-EC7A-A34D-A4BB-4D2A88F5E12E}" srcOrd="0" destOrd="0" presId="urn:microsoft.com/office/officeart/2016/7/layout/LinearBlockProcessNumbered"/>
    <dgm:cxn modelId="{92714CF9-0AB4-FD4F-810E-A4A723A2D705}" type="presParOf" srcId="{DF5F60D7-A6F6-8C4A-9718-883CE1378624}" destId="{10B54CA8-6F12-824B-B962-9366093E67ED}" srcOrd="1" destOrd="0" presId="urn:microsoft.com/office/officeart/2016/7/layout/LinearBlockProcessNumbered"/>
    <dgm:cxn modelId="{97339377-1E7B-2946-9142-54103FACD83E}" type="presParOf" srcId="{DF5F60D7-A6F6-8C4A-9718-883CE1378624}" destId="{E45C9F8D-1D81-7B47-9152-D6C8AF5BD158}" srcOrd="2" destOrd="0" presId="urn:microsoft.com/office/officeart/2016/7/layout/LinearBlockProcessNumbered"/>
    <dgm:cxn modelId="{27B5E95D-1E9F-4840-AAED-228F77EBC660}" type="presParOf" srcId="{3565667B-7FF4-A447-9266-3BC329597659}" destId="{88F283EE-9F50-F44F-9842-E8CB683A6839}" srcOrd="3" destOrd="0" presId="urn:microsoft.com/office/officeart/2016/7/layout/LinearBlockProcessNumbered"/>
    <dgm:cxn modelId="{F88FBD22-2D5D-5E46-A2DC-5E659B0F26E9}" type="presParOf" srcId="{3565667B-7FF4-A447-9266-3BC329597659}" destId="{624F6CD3-DECD-E446-9712-74D115343FE5}" srcOrd="4" destOrd="0" presId="urn:microsoft.com/office/officeart/2016/7/layout/LinearBlockProcessNumbered"/>
    <dgm:cxn modelId="{9AE0BADF-94DC-4E4D-9A87-A3D8CA17ACBB}" type="presParOf" srcId="{624F6CD3-DECD-E446-9712-74D115343FE5}" destId="{3DD45F4B-137C-1741-A97E-17DD3F4DF91E}" srcOrd="0" destOrd="0" presId="urn:microsoft.com/office/officeart/2016/7/layout/LinearBlockProcessNumbered"/>
    <dgm:cxn modelId="{77D17FB1-9C58-234B-8A62-E168A3519D67}" type="presParOf" srcId="{624F6CD3-DECD-E446-9712-74D115343FE5}" destId="{8D4FC061-08B1-AC45-9FAB-166D14A79C6E}" srcOrd="1" destOrd="0" presId="urn:microsoft.com/office/officeart/2016/7/layout/LinearBlockProcessNumbered"/>
    <dgm:cxn modelId="{201C9F70-27A7-1444-8FB1-B6650B0DF218}" type="presParOf" srcId="{624F6CD3-DECD-E446-9712-74D115343FE5}" destId="{C400D9CD-6E29-1848-8FCC-568FB6473223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3B08C0-CB15-1949-B7D6-B00DCDF2B1B7}">
      <dsp:nvSpPr>
        <dsp:cNvPr id="0" name=""/>
        <dsp:cNvSpPr/>
      </dsp:nvSpPr>
      <dsp:spPr>
        <a:xfrm>
          <a:off x="837" y="0"/>
          <a:ext cx="3390267" cy="1913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0" rIns="334883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Authors should be able to share their work freely and openly when they think it is ready.</a:t>
          </a:r>
        </a:p>
      </dsp:txBody>
      <dsp:txXfrm>
        <a:off x="837" y="765265"/>
        <a:ext cx="3390267" cy="1147898"/>
      </dsp:txXfrm>
    </dsp:sp>
    <dsp:sp modelId="{E218D5E4-E079-214E-9FD8-5D350DC6E6B5}">
      <dsp:nvSpPr>
        <dsp:cNvPr id="0" name=""/>
        <dsp:cNvSpPr/>
      </dsp:nvSpPr>
      <dsp:spPr>
        <a:xfrm>
          <a:off x="837" y="0"/>
          <a:ext cx="3390267" cy="76526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165100" rIns="334883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01</a:t>
          </a:r>
        </a:p>
      </dsp:txBody>
      <dsp:txXfrm>
        <a:off x="837" y="0"/>
        <a:ext cx="3390267" cy="765265"/>
      </dsp:txXfrm>
    </dsp:sp>
    <dsp:sp modelId="{E74233F0-EC7A-A34D-A4BB-4D2A88F5E12E}">
      <dsp:nvSpPr>
        <dsp:cNvPr id="0" name=""/>
        <dsp:cNvSpPr/>
      </dsp:nvSpPr>
      <dsp:spPr>
        <a:xfrm>
          <a:off x="3662325" y="0"/>
          <a:ext cx="3390267" cy="1913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0" rIns="334883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Peer review should consist of scientists publicly sharing their assessments of already published papers, either under […] an editorial organization[…], or on their own.</a:t>
          </a:r>
        </a:p>
      </dsp:txBody>
      <dsp:txXfrm>
        <a:off x="3662325" y="765265"/>
        <a:ext cx="3390267" cy="1147898"/>
      </dsp:txXfrm>
    </dsp:sp>
    <dsp:sp modelId="{10B54CA8-6F12-824B-B962-9366093E67ED}">
      <dsp:nvSpPr>
        <dsp:cNvPr id="0" name=""/>
        <dsp:cNvSpPr/>
      </dsp:nvSpPr>
      <dsp:spPr>
        <a:xfrm>
          <a:off x="3662325" y="0"/>
          <a:ext cx="3390267" cy="76526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165100" rIns="334883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02</a:t>
          </a:r>
        </a:p>
      </dsp:txBody>
      <dsp:txXfrm>
        <a:off x="3662325" y="0"/>
        <a:ext cx="3390267" cy="765265"/>
      </dsp:txXfrm>
    </dsp:sp>
    <dsp:sp modelId="{3DD45F4B-137C-1741-A97E-17DD3F4DF91E}">
      <dsp:nvSpPr>
        <dsp:cNvPr id="0" name=""/>
        <dsp:cNvSpPr/>
      </dsp:nvSpPr>
      <dsp:spPr>
        <a:xfrm>
          <a:off x="7323813" y="0"/>
          <a:ext cx="3390267" cy="19131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0" rIns="334883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Works of science should be reviewed by multiple relevant groups and individuals throughout their useful lifespan.</a:t>
          </a:r>
        </a:p>
      </dsp:txBody>
      <dsp:txXfrm>
        <a:off x="7323813" y="765265"/>
        <a:ext cx="3390267" cy="1147898"/>
      </dsp:txXfrm>
    </dsp:sp>
    <dsp:sp modelId="{8D4FC061-08B1-AC45-9FAB-166D14A79C6E}">
      <dsp:nvSpPr>
        <dsp:cNvPr id="0" name=""/>
        <dsp:cNvSpPr/>
      </dsp:nvSpPr>
      <dsp:spPr>
        <a:xfrm>
          <a:off x="7323813" y="0"/>
          <a:ext cx="3390267" cy="765265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4883" tIns="165100" rIns="334883" bIns="16510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03</a:t>
          </a:r>
        </a:p>
      </dsp:txBody>
      <dsp:txXfrm>
        <a:off x="7323813" y="0"/>
        <a:ext cx="3390267" cy="765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4BFB7E-C608-7C4A-98F6-916107F2AC66}" type="datetimeFigureOut">
              <a:rPr lang="en-US" smtClean="0"/>
              <a:t>11/2/22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D5A9E3-4035-0D47-BEFA-D43A99E361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02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.org/content/article/you-ve-spotted-flaw-top-journal-s-paper-good-luck-getting-your-critique-publishe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</a:t>
            </a:r>
            <a:r>
              <a:rPr lang="en-US" dirty="0" err="1"/>
              <a:t>axial.acs.org</a:t>
            </a:r>
            <a:r>
              <a:rPr lang="en-US" dirty="0"/>
              <a:t>/2019/09/18/what-is-peer-review/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776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hlinkClick r:id="rId3"/>
              </a:rPr>
              <a:t>https://www.science.org/content/article/you-ve-spotted-flaw-top-journal-s-paper-good-luck-getting-your-critique-published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68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2426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941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D5A9E3-4035-0D47-BEFA-D43A99E3614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5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466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2376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8118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46643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1876354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6202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681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903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3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791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281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1291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2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24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256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13595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11/2/22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4470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joss.theoj.org/2019/06/cost-models-for-running-an-online-open-journa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datory_publish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allslist.net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redatory_publishing" TargetMode="Externa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eallslist.net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hyperlink" Target="https://journalcheckertool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nowledgebase.nfdi4chem.de/knowledge_bas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s://d3tales.as.uky.edu/expflow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hyperlink" Target="https://knowledgebase.nfdi4chem.de/knowledge_base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enodo.org/" TargetMode="Externa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oldingathome.org/" TargetMode="External"/><Relationship Id="rId2" Type="http://schemas.openxmlformats.org/officeDocument/2006/relationships/hyperlink" Target="https://en.wikipedia.org/wiki/Folding@hom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831742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Open access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Open data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Open software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Open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5904E-A5B0-F44F-AE42-799057B93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3057" y="4857211"/>
            <a:ext cx="6112077" cy="16658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>
                    <a:alpha val="70000"/>
                  </a:srgbClr>
                </a:solidFill>
              </a:rPr>
              <a:t>Dr Micaela Matta</a:t>
            </a:r>
          </a:p>
          <a:p>
            <a:pPr algn="l"/>
            <a:r>
              <a:rPr lang="en-US" sz="2000" dirty="0">
                <a:solidFill>
                  <a:srgbClr val="FFFFFF">
                    <a:alpha val="70000"/>
                  </a:srgbClr>
                </a:solidFill>
              </a:rPr>
              <a:t>Lecturer in Computational Chemistry</a:t>
            </a:r>
          </a:p>
          <a:p>
            <a:pPr algn="l"/>
            <a:r>
              <a:rPr lang="en-US" sz="2000" dirty="0">
                <a:solidFill>
                  <a:srgbClr val="FFFFFF">
                    <a:alpha val="70000"/>
                  </a:srgbClr>
                </a:solidFill>
              </a:rPr>
              <a:t>King’s College London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46A069-CA3B-0E09-E81B-FDD389F543BD}"/>
              </a:ext>
            </a:extLst>
          </p:cNvPr>
          <p:cNvGrpSpPr/>
          <p:nvPr/>
        </p:nvGrpSpPr>
        <p:grpSpPr>
          <a:xfrm>
            <a:off x="238616" y="2823030"/>
            <a:ext cx="2408652" cy="696064"/>
            <a:chOff x="5749427" y="612345"/>
            <a:chExt cx="2408652" cy="6960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BEC16E-6BE4-693F-DCEF-8AB88D2AD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427" y="612345"/>
              <a:ext cx="696064" cy="69606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D9B358-2BEC-3754-32ED-A1878530530C}"/>
                </a:ext>
              </a:extLst>
            </p:cNvPr>
            <p:cNvSpPr txBox="1"/>
            <p:nvPr/>
          </p:nvSpPr>
          <p:spPr>
            <a:xfrm>
              <a:off x="6343159" y="791608"/>
              <a:ext cx="18149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@micaelamatta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4D96A3-7AD5-C593-919B-135F5E240F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9740" y="4725837"/>
            <a:ext cx="1684608" cy="1673525"/>
          </a:xfrm>
          <a:prstGeom prst="rect">
            <a:avLst/>
          </a:prstGeom>
        </p:spPr>
      </p:pic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ED2AF6A-0C72-2E01-A55F-177F4717EA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23" y="633569"/>
            <a:ext cx="2178300" cy="2178300"/>
          </a:xfrm>
          <a:prstGeom prst="ellipse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F4E02-15A0-3071-F829-8450535312E5}"/>
              </a:ext>
            </a:extLst>
          </p:cNvPr>
          <p:cNvGrpSpPr/>
          <p:nvPr/>
        </p:nvGrpSpPr>
        <p:grpSpPr>
          <a:xfrm>
            <a:off x="135120" y="3482486"/>
            <a:ext cx="3209376" cy="526605"/>
            <a:chOff x="7533966" y="3348783"/>
            <a:chExt cx="3209376" cy="5266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6D894E-028E-37F3-35C1-81C229E84A11}"/>
                </a:ext>
              </a:extLst>
            </p:cNvPr>
            <p:cNvSpPr/>
            <p:nvPr/>
          </p:nvSpPr>
          <p:spPr>
            <a:xfrm>
              <a:off x="8054785" y="3443316"/>
              <a:ext cx="2688557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Avenir Book" panose="02000503020000020003" pitchFamily="2" charset="0"/>
                </a:rPr>
                <a:t>micaela.matta@kcl.ac.uk</a:t>
              </a:r>
              <a:endParaRPr lang="en-US" b="1" dirty="0">
                <a:latin typeface="Avenir Book" panose="02000503020000020003" pitchFamily="2" charset="0"/>
              </a:endParaRPr>
            </a:p>
          </p:txBody>
        </p:sp>
        <p:pic>
          <p:nvPicPr>
            <p:cNvPr id="15" name="Graphic 14" descr="Send">
              <a:extLst>
                <a:ext uri="{FF2B5EF4-FFF2-40B4-BE49-F238E27FC236}">
                  <a16:creationId xmlns:a16="http://schemas.microsoft.com/office/drawing/2014/main" id="{C5BE1CC3-46BB-89B6-EF98-CBCF8D4C4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33966" y="3348783"/>
              <a:ext cx="526605" cy="526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084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1C5AA-AC73-2646-938B-2385F81D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aspects of preprints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6B7E4-1DA0-4A42-ABCB-A4071199B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962" y="1839686"/>
            <a:ext cx="8596668" cy="4811486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dirty="0">
                <a:solidFill>
                  <a:srgbClr val="24292F"/>
                </a:solidFill>
                <a:effectLst/>
              </a:rPr>
              <a:t>Rapid dissemination to a wider audience</a:t>
            </a:r>
          </a:p>
          <a:p>
            <a:pPr algn="l"/>
            <a:r>
              <a:rPr lang="en-US" b="1" i="0" u="none" strike="noStrike" dirty="0">
                <a:solidFill>
                  <a:srgbClr val="24292F"/>
                </a:solidFill>
                <a:effectLst/>
              </a:rPr>
              <a:t>Immediate visibility of research and facilitate networking</a:t>
            </a:r>
          </a:p>
          <a:p>
            <a:pPr algn="l"/>
            <a:r>
              <a:rPr lang="en-US" b="0" i="0" u="none" strike="noStrike" dirty="0">
                <a:solidFill>
                  <a:srgbClr val="24292F"/>
                </a:solidFill>
                <a:effectLst/>
              </a:rPr>
              <a:t>Demonstration of research progress, particularly for early-career researchers</a:t>
            </a:r>
          </a:p>
          <a:p>
            <a:pPr algn="l"/>
            <a:r>
              <a:rPr lang="en-US" b="1" i="0" u="none" strike="noStrike" dirty="0">
                <a:solidFill>
                  <a:srgbClr val="24292F"/>
                </a:solidFill>
                <a:effectLst/>
              </a:rPr>
              <a:t>Availability for wider feedback/review from the research community</a:t>
            </a:r>
          </a:p>
          <a:p>
            <a:pPr algn="l"/>
            <a:r>
              <a:rPr lang="en-US" b="1" i="0" u="none" strike="noStrike" dirty="0">
                <a:solidFill>
                  <a:srgbClr val="24292F"/>
                </a:solidFill>
                <a:effectLst/>
              </a:rPr>
              <a:t>Establishment of precedence or intellectual priority</a:t>
            </a:r>
          </a:p>
          <a:p>
            <a:pPr algn="l"/>
            <a:r>
              <a:rPr lang="en-US" b="0" i="0" u="none" strike="noStrike" dirty="0">
                <a:solidFill>
                  <a:srgbClr val="24292F"/>
                </a:solidFill>
                <a:effectLst/>
              </a:rPr>
              <a:t>Potential citation advantage due to earlier and wider availability of research</a:t>
            </a:r>
          </a:p>
          <a:p>
            <a:pPr algn="l"/>
            <a:r>
              <a:rPr lang="en-US" b="1" i="0" u="none" strike="noStrike" dirty="0">
                <a:solidFill>
                  <a:srgbClr val="24292F"/>
                </a:solidFill>
                <a:effectLst/>
              </a:rPr>
              <a:t>Publishing Open Access even with limited or no funds</a:t>
            </a:r>
          </a:p>
          <a:p>
            <a:pPr algn="l"/>
            <a:r>
              <a:rPr lang="en-US" b="0" i="0" u="none" strike="noStrike" dirty="0">
                <a:solidFill>
                  <a:srgbClr val="24292F"/>
                </a:solidFill>
                <a:effectLst/>
              </a:rPr>
              <a:t>Performing corrections via revised versions</a:t>
            </a:r>
          </a:p>
          <a:p>
            <a:pPr algn="l"/>
            <a:r>
              <a:rPr lang="en-US" b="0" i="0" u="none" strike="noStrike" dirty="0">
                <a:solidFill>
                  <a:srgbClr val="24292F"/>
                </a:solidFill>
                <a:effectLst/>
              </a:rPr>
              <a:t>Publishing of all research findings and conditions, </a:t>
            </a:r>
            <a:r>
              <a:rPr lang="en-US" b="1" i="0" u="none" strike="noStrike" dirty="0">
                <a:solidFill>
                  <a:srgbClr val="24292F"/>
                </a:solidFill>
                <a:effectLst/>
              </a:rPr>
              <a:t>including negative results</a:t>
            </a:r>
          </a:p>
        </p:txBody>
      </p:sp>
    </p:spTree>
    <p:extLst>
      <p:ext uri="{BB962C8B-B14F-4D97-AF65-F5344CB8AC3E}">
        <p14:creationId xmlns:p14="http://schemas.microsoft.com/office/powerpoint/2010/main" val="1386456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1211D-045F-FB4A-8F0A-A15E1ECB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Against preprinting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D78186-808D-7E49-A9DD-A83A93FF2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934" y="1930400"/>
            <a:ext cx="8501637" cy="2456070"/>
          </a:xfrm>
        </p:spPr>
        <p:txBody>
          <a:bodyPr>
            <a:normAutofit/>
          </a:bodyPr>
          <a:lstStyle/>
          <a:p>
            <a:r>
              <a:rPr lang="en-US" dirty="0"/>
              <a:t>Preprints give authors incentives to skip the scrutiny of peer review</a:t>
            </a:r>
          </a:p>
          <a:p>
            <a:r>
              <a:rPr lang="en-US" dirty="0"/>
              <a:t>Flood of publications of low quality</a:t>
            </a:r>
          </a:p>
          <a:p>
            <a:r>
              <a:rPr lang="en-US" dirty="0"/>
              <a:t>Risk of being scooped before peer review</a:t>
            </a:r>
          </a:p>
          <a:p>
            <a:r>
              <a:rPr lang="en-GB" dirty="0"/>
              <a:t>R</a:t>
            </a:r>
            <a:r>
              <a:rPr lang="en-GB" b="0" i="0" u="none" strike="noStrike" dirty="0">
                <a:effectLst/>
              </a:rPr>
              <a:t>isk of weak studies receiving disproportionate attention</a:t>
            </a:r>
            <a:r>
              <a:rPr lang="en-US" dirty="0"/>
              <a:t>, reporting of unverified data by the lay media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907EC6-0EFB-4F42-ACF0-D52AC9D8A10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91734" y="4031715"/>
            <a:ext cx="4971772" cy="1147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5C7C76-4DA7-B349-99B3-6FD083AD5ED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1227" y="5390017"/>
            <a:ext cx="4030438" cy="1155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44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489BB6A-10C9-3383-F113-E67C0F72F2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417" y="1"/>
            <a:ext cx="7011266" cy="642699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1F96A36-ADA5-6A51-E650-13C20F08C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66" y="6372566"/>
            <a:ext cx="8596668" cy="506411"/>
          </a:xfrm>
        </p:spPr>
        <p:txBody>
          <a:bodyPr>
            <a:norm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asapbio.org</a:t>
            </a:r>
            <a:r>
              <a:rPr lang="en-US" dirty="0"/>
              <a:t>/new-licensing-resources</a:t>
            </a:r>
          </a:p>
        </p:txBody>
      </p:sp>
    </p:spTree>
    <p:extLst>
      <p:ext uri="{BB962C8B-B14F-4D97-AF65-F5344CB8AC3E}">
        <p14:creationId xmlns:p14="http://schemas.microsoft.com/office/powerpoint/2010/main" val="914000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6159C-C6B9-5BE7-3CEC-ED7911A1523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5506" y="5293935"/>
            <a:ext cx="2545812" cy="787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62B3EA-AA1F-64EA-D8C9-624AA01EE5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171" y="5387945"/>
            <a:ext cx="2266263" cy="55594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ECD4486-C759-D64E-F1D3-13B8DC839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41" y="2011320"/>
            <a:ext cx="11106834" cy="4451870"/>
          </a:xfrm>
        </p:spPr>
        <p:txBody>
          <a:bodyPr>
            <a:noAutofit/>
          </a:bodyPr>
          <a:lstStyle/>
          <a:p>
            <a:pPr lvl="1"/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€9,500, US$11,390 or £8,290 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</a:rPr>
              <a:t>for Nature </a:t>
            </a:r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journals</a:t>
            </a:r>
            <a:r>
              <a:rPr lang="en-US" sz="1800" b="1" i="0" u="none" strike="noStrike" dirty="0">
                <a:solidFill>
                  <a:schemeClr val="tx1"/>
                </a:solidFill>
                <a:effectLst/>
              </a:rPr>
              <a:t> </a:t>
            </a:r>
          </a:p>
          <a:p>
            <a:pPr lvl="1"/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$5,900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</a:rPr>
              <a:t>for Cell</a:t>
            </a:r>
          </a:p>
          <a:p>
            <a:pPr lvl="1"/>
            <a:r>
              <a:rPr lang="en-US" sz="1800" b="1" i="0" u="none" strike="noStrike" dirty="0">
                <a:solidFill>
                  <a:schemeClr val="tx1"/>
                </a:solidFill>
                <a:effectLst/>
              </a:rPr>
              <a:t>£4290/$5890/€4890</a:t>
            </a:r>
            <a:r>
              <a:rPr lang="en-US" sz="1800" dirty="0">
                <a:solidFill>
                  <a:schemeClr val="tx1"/>
                </a:solidFill>
              </a:rPr>
              <a:t> for Nature communications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(original OA journal from Nature Springer)</a:t>
            </a:r>
          </a:p>
          <a:p>
            <a:pPr lvl="1"/>
            <a:r>
              <a:rPr lang="en-US" sz="1800" b="1" i="0" u="none" strike="noStrike" dirty="0">
                <a:solidFill>
                  <a:schemeClr val="tx1"/>
                </a:solidFill>
                <a:effectLst/>
              </a:rPr>
              <a:t>$3,500 - $4,500 </a:t>
            </a:r>
            <a:r>
              <a:rPr lang="en-US" sz="1800" b="0" i="0" u="none" strike="noStrike" dirty="0">
                <a:solidFill>
                  <a:schemeClr val="tx1"/>
                </a:solidFill>
                <a:effectLst/>
              </a:rPr>
              <a:t>for ACS Au journals</a:t>
            </a:r>
            <a:endParaRPr lang="en-US" sz="1800" i="0" u="none" strike="noStrike" dirty="0">
              <a:solidFill>
                <a:schemeClr val="tx1"/>
              </a:solidFill>
              <a:effectLst/>
            </a:endParaRPr>
          </a:p>
          <a:p>
            <a:pPr lvl="1"/>
            <a:endParaRPr lang="en-US" sz="1800" i="0" u="none" strike="noStrike" dirty="0">
              <a:solidFill>
                <a:schemeClr val="tx1"/>
              </a:solidFill>
              <a:effectLst/>
            </a:endParaRPr>
          </a:p>
          <a:p>
            <a:pPr lvl="1"/>
            <a:r>
              <a:rPr lang="en-US" sz="1800" i="0" u="none" strike="noStrike" dirty="0">
                <a:solidFill>
                  <a:schemeClr val="tx1"/>
                </a:solidFill>
                <a:effectLst/>
              </a:rPr>
              <a:t>New Nature 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‘guided open access’ scheme</a:t>
            </a:r>
            <a:r>
              <a:rPr lang="en-US" sz="1800" i="0" u="none" strike="noStrike" dirty="0">
                <a:solidFill>
                  <a:schemeClr val="tx1"/>
                </a:solidFill>
                <a:effectLst/>
              </a:rPr>
              <a:t>: </a:t>
            </a:r>
            <a:r>
              <a:rPr lang="en-US" sz="1800" b="1" i="0" u="none" strike="noStrike" dirty="0">
                <a:solidFill>
                  <a:srgbClr val="222222"/>
                </a:solidFill>
                <a:effectLst/>
              </a:rPr>
              <a:t>€2,190 non-refundable fees </a:t>
            </a:r>
            <a:r>
              <a:rPr lang="en-US" sz="1800" b="0" i="0" u="none" strike="noStrike" dirty="0">
                <a:solidFill>
                  <a:srgbClr val="222222"/>
                </a:solidFill>
                <a:effectLst/>
              </a:rPr>
              <a:t>to “cover editorial assessment and peer-review process”, simultaneous consideration at lower tier Nature journals</a:t>
            </a:r>
            <a:endParaRPr lang="en-US" sz="1800" b="1" i="0" u="none" strike="noStrike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FEB6C5-DC96-962C-E25A-580A776421EC}"/>
              </a:ext>
            </a:extLst>
          </p:cNvPr>
          <p:cNvSpPr txBox="1"/>
          <p:nvPr/>
        </p:nvSpPr>
        <p:spPr>
          <a:xfrm>
            <a:off x="205626" y="6338698"/>
            <a:ext cx="62048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/articles/d41586-021-00271-0</a:t>
            </a:r>
          </a:p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035ABB8-1E48-E8F0-635C-176086D9EF05}"/>
              </a:ext>
            </a:extLst>
          </p:cNvPr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Cost of Open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622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57C85-5430-DF57-EDCC-90E9AF31D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 of Open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749326-51BA-1553-C531-2AE40DE7D7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89" y="1624093"/>
            <a:ext cx="9337523" cy="3982098"/>
          </a:xfrm>
        </p:spPr>
        <p:txBody>
          <a:bodyPr>
            <a:noAutofit/>
          </a:bodyPr>
          <a:lstStyle/>
          <a:p>
            <a:pPr algn="l"/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The </a:t>
            </a:r>
            <a:r>
              <a:rPr lang="en-US" sz="1600" b="1" i="0" u="none" strike="noStrike" dirty="0">
                <a:solidFill>
                  <a:schemeClr val="tx1"/>
                </a:solidFill>
                <a:effectLst/>
              </a:rPr>
              <a:t>Journal of Open Source Software (JOSS) 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costs about 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$2.71 per article</a:t>
            </a:r>
            <a:r>
              <a:rPr lang="en-US" sz="1600" b="0" i="0" u="none" strike="noStrike" dirty="0">
                <a:solidFill>
                  <a:schemeClr val="tx1"/>
                </a:solidFill>
                <a:effectLst/>
              </a:rPr>
              <a:t>. </a:t>
            </a:r>
          </a:p>
          <a:p>
            <a:pPr algn="l"/>
            <a:endParaRPr lang="en-US" sz="1600" b="0" i="0" u="none" strike="noStrike" dirty="0">
              <a:solidFill>
                <a:schemeClr val="tx1"/>
              </a:solidFill>
              <a:effectLst/>
            </a:endParaRP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61FC344-F9FB-B106-C398-1A02F019A26F}"/>
              </a:ext>
            </a:extLst>
          </p:cNvPr>
          <p:cNvSpPr txBox="1">
            <a:spLocks/>
          </p:cNvSpPr>
          <p:nvPr/>
        </p:nvSpPr>
        <p:spPr>
          <a:xfrm>
            <a:off x="677334" y="6299080"/>
            <a:ext cx="8596668" cy="35901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</a:t>
            </a:r>
            <a:r>
              <a:rPr lang="en-US" dirty="0" err="1"/>
              <a:t>blog.joss.theoj.org</a:t>
            </a:r>
            <a:r>
              <a:rPr lang="en-US" dirty="0"/>
              <a:t>/2019/06/cost-models-for-running-an-online-open-journal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460B9-77F8-3740-5C12-BE69E72AF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34" y="2801010"/>
            <a:ext cx="7734300" cy="294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DFF25D-A261-29F0-0194-3BB6026A9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9280" y="2417011"/>
            <a:ext cx="3541960" cy="1011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271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9A0548F-810F-AC4A-BB08-BDAC9059FA2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25166" y="1983773"/>
            <a:ext cx="5337332" cy="2495777"/>
          </a:xfrm>
          <a:prstGeom prst="roundRect">
            <a:avLst>
              <a:gd name="adj" fmla="val 3876"/>
            </a:avLst>
          </a:prstGeom>
          <a:ln>
            <a:noFill/>
          </a:ln>
          <a:effectLst/>
        </p:spPr>
      </p:pic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EF5964E-E129-ED7F-5948-14AB65DA99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0393833"/>
              </p:ext>
            </p:extLst>
          </p:nvPr>
        </p:nvGraphicFramePr>
        <p:xfrm>
          <a:off x="482797" y="4874227"/>
          <a:ext cx="10714918" cy="1913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A88BF6F-FE05-F9CE-6EC1-CE7C9A5FF383}"/>
              </a:ext>
            </a:extLst>
          </p:cNvPr>
          <p:cNvSpPr txBox="1"/>
          <p:nvPr/>
        </p:nvSpPr>
        <p:spPr>
          <a:xfrm>
            <a:off x="205720" y="2922563"/>
            <a:ext cx="38194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u="none" strike="noStrike" dirty="0">
                <a:solidFill>
                  <a:srgbClr val="212121"/>
                </a:solidFill>
                <a:effectLst/>
              </a:rPr>
              <a:t>$3,000* </a:t>
            </a:r>
          </a:p>
          <a:p>
            <a:pPr algn="ctr"/>
            <a:r>
              <a:rPr lang="en-US" sz="2800" b="1" i="0" u="none" strike="noStrike" dirty="0">
                <a:solidFill>
                  <a:srgbClr val="212121"/>
                </a:solidFill>
                <a:effectLst/>
              </a:rPr>
              <a:t>publishing fee </a:t>
            </a:r>
            <a:r>
              <a:rPr lang="en-US" sz="3600" b="1" i="0" u="none" strike="noStrike" dirty="0">
                <a:solidFill>
                  <a:srgbClr val="212121"/>
                </a:solidFill>
                <a:effectLst/>
              </a:rPr>
              <a:t>👀</a:t>
            </a:r>
          </a:p>
          <a:p>
            <a:pPr algn="ctr"/>
            <a:r>
              <a:rPr lang="en-US" sz="2800" b="1" i="0" u="none" strike="noStrike" dirty="0">
                <a:solidFill>
                  <a:srgbClr val="212121"/>
                </a:solidFill>
                <a:effectLst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212121"/>
                </a:solidFill>
              </a:rPr>
              <a:t>*they offer discounts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F2B1E7-E581-D63E-2486-1B3491E8E80A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4028" y="1983773"/>
            <a:ext cx="2169131" cy="85138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F6919E2-7343-8725-E2D1-8633E5A7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86" y="339946"/>
            <a:ext cx="9419800" cy="3015343"/>
          </a:xfrm>
        </p:spPr>
        <p:txBody>
          <a:bodyPr>
            <a:normAutofit/>
          </a:bodyPr>
          <a:lstStyle/>
          <a:p>
            <a:r>
              <a:rPr lang="en-US" dirty="0"/>
              <a:t>Latest controversy: </a:t>
            </a:r>
            <a:br>
              <a:rPr lang="en-US" dirty="0"/>
            </a:br>
            <a:r>
              <a:rPr lang="en-US" dirty="0" err="1"/>
              <a:t>eLife</a:t>
            </a:r>
            <a:r>
              <a:rPr lang="en-US" dirty="0"/>
              <a:t> gets rid of rejections post peer-review</a:t>
            </a:r>
          </a:p>
        </p:txBody>
      </p:sp>
    </p:spTree>
    <p:extLst>
      <p:ext uri="{BB962C8B-B14F-4D97-AF65-F5344CB8AC3E}">
        <p14:creationId xmlns:p14="http://schemas.microsoft.com/office/powerpoint/2010/main" val="1087647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A839B-B040-FF36-A1F6-785C9ED49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7831" y="2310901"/>
            <a:ext cx="5495338" cy="2227730"/>
          </a:xfrm>
        </p:spPr>
        <p:txBody>
          <a:bodyPr anchor="ctr">
            <a:normAutofit fontScale="90000"/>
          </a:bodyPr>
          <a:lstStyle/>
          <a:p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Should a financial incentive even be a thing?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99B44C-A35E-1D52-44BC-52FCEC193682}"/>
              </a:ext>
            </a:extLst>
          </p:cNvPr>
          <p:cNvSpPr txBox="1"/>
          <p:nvPr/>
        </p:nvSpPr>
        <p:spPr>
          <a:xfrm>
            <a:off x="154793" y="3142804"/>
            <a:ext cx="61032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Peer reviewers don’t receive any compensation.</a:t>
            </a:r>
          </a:p>
        </p:txBody>
      </p:sp>
    </p:spTree>
    <p:extLst>
      <p:ext uri="{BB962C8B-B14F-4D97-AF65-F5344CB8AC3E}">
        <p14:creationId xmlns:p14="http://schemas.microsoft.com/office/powerpoint/2010/main" val="857750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E9A7D-2569-0445-80A0-4B17B6788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700" y="1810816"/>
            <a:ext cx="4253895" cy="3015343"/>
          </a:xfrm>
        </p:spPr>
        <p:txBody>
          <a:bodyPr>
            <a:normAutofit/>
          </a:bodyPr>
          <a:lstStyle/>
          <a:p>
            <a:r>
              <a:rPr lang="en-US" dirty="0"/>
              <a:t>Predatory </a:t>
            </a:r>
            <a:br>
              <a:rPr lang="en-US" dirty="0"/>
            </a:br>
            <a:r>
              <a:rPr lang="en-US" dirty="0"/>
              <a:t>Open Access Journals/Publishers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61973-9FC2-BB4B-9E25-B5052C6B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326572"/>
            <a:ext cx="6507508" cy="5540827"/>
          </a:xfrm>
        </p:spPr>
        <p:txBody>
          <a:bodyPr>
            <a:normAutofit/>
          </a:bodyPr>
          <a:lstStyle/>
          <a:p>
            <a:r>
              <a:rPr lang="en-US" b="1" dirty="0"/>
              <a:t>Little or no peer review or quality control, resulting in hoax and nonsensical papers.</a:t>
            </a:r>
          </a:p>
          <a:p>
            <a:r>
              <a:rPr lang="en-US" b="1" dirty="0"/>
              <a:t>Notifying academics of article fees only after papers are accepted.</a:t>
            </a:r>
          </a:p>
          <a:p>
            <a:r>
              <a:rPr lang="en-US" dirty="0"/>
              <a:t>Aggressively campaigning for academics to submit articles or serve on editorial boards.</a:t>
            </a:r>
          </a:p>
          <a:p>
            <a:r>
              <a:rPr lang="en-US" dirty="0"/>
              <a:t>Listing academics as members of editorial boards without their permission </a:t>
            </a:r>
          </a:p>
          <a:p>
            <a:r>
              <a:rPr lang="en-US" dirty="0"/>
              <a:t>Not allowing academics to resign from editorial boards</a:t>
            </a:r>
          </a:p>
          <a:p>
            <a:r>
              <a:rPr lang="en-US" dirty="0"/>
              <a:t>Appointing fake academics to editorial boards. </a:t>
            </a:r>
          </a:p>
          <a:p>
            <a:r>
              <a:rPr lang="en-US" dirty="0"/>
              <a:t>Mimicking name or web site style of more established journals.</a:t>
            </a:r>
          </a:p>
          <a:p>
            <a:r>
              <a:rPr lang="en-US" dirty="0"/>
              <a:t>Making misleading claims about the publishing operation, such as a false location.</a:t>
            </a:r>
          </a:p>
          <a:p>
            <a:r>
              <a:rPr lang="en-US" dirty="0"/>
              <a:t>Fake or non-existent impact factors.</a:t>
            </a:r>
          </a:p>
          <a:p>
            <a:endParaRPr lang="en-US" dirty="0"/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C565BF11-13AF-D874-3A42-96C5DF9B7E34}"/>
              </a:ext>
            </a:extLst>
          </p:cNvPr>
          <p:cNvSpPr txBox="1">
            <a:spLocks/>
          </p:cNvSpPr>
          <p:nvPr/>
        </p:nvSpPr>
        <p:spPr>
          <a:xfrm>
            <a:off x="1112491" y="5833961"/>
            <a:ext cx="7743978" cy="1019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https://en.wikipedia.org/wiki/Predatory_publishing</a:t>
            </a:r>
            <a:endParaRPr lang="en-US" dirty="0"/>
          </a:p>
          <a:p>
            <a:r>
              <a:rPr lang="en-US" dirty="0">
                <a:hlinkClick r:id="rId4"/>
              </a:rPr>
              <a:t>https://beallslist.net</a:t>
            </a:r>
            <a:r>
              <a:rPr lang="en-US" dirty="0"/>
              <a:t> </a:t>
            </a:r>
          </a:p>
          <a:p>
            <a:r>
              <a:rPr lang="en-US" dirty="0"/>
              <a:t>https://</a:t>
            </a:r>
            <a:r>
              <a:rPr lang="en-US" dirty="0" err="1"/>
              <a:t>guides.umd.umich.edu</a:t>
            </a:r>
            <a:r>
              <a:rPr lang="en-US" dirty="0"/>
              <a:t>/</a:t>
            </a:r>
            <a:r>
              <a:rPr lang="en-US" dirty="0" err="1"/>
              <a:t>c.php?g</a:t>
            </a:r>
            <a:r>
              <a:rPr lang="en-US" dirty="0"/>
              <a:t>=813057&amp;p=5801511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203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D8CC79-141B-92FB-4B04-37F0B00987D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02805" y="278297"/>
            <a:ext cx="6354518" cy="5416966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B9EF23-A73E-605A-EF7D-BEBE099CC68C}"/>
              </a:ext>
            </a:extLst>
          </p:cNvPr>
          <p:cNvSpPr txBox="1">
            <a:spLocks/>
          </p:cNvSpPr>
          <p:nvPr/>
        </p:nvSpPr>
        <p:spPr>
          <a:xfrm>
            <a:off x="1112491" y="5833961"/>
            <a:ext cx="7743978" cy="101905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https://en.wikipedia.org/wiki/Predatory_publishing</a:t>
            </a:r>
            <a:endParaRPr lang="en-US" dirty="0"/>
          </a:p>
          <a:p>
            <a:r>
              <a:rPr lang="en-US" dirty="0">
                <a:hlinkClick r:id="rId4"/>
              </a:rPr>
              <a:t>https://beallslist.net</a:t>
            </a:r>
            <a:r>
              <a:rPr lang="en-US" dirty="0"/>
              <a:t> </a:t>
            </a:r>
          </a:p>
          <a:p>
            <a:r>
              <a:rPr lang="en-US" dirty="0"/>
              <a:t>https://</a:t>
            </a:r>
            <a:r>
              <a:rPr lang="en-US" dirty="0" err="1"/>
              <a:t>guides.umd.umich.edu</a:t>
            </a:r>
            <a:r>
              <a:rPr lang="en-US" dirty="0"/>
              <a:t>/</a:t>
            </a:r>
            <a:r>
              <a:rPr lang="en-US" dirty="0" err="1"/>
              <a:t>c.php?g</a:t>
            </a:r>
            <a:r>
              <a:rPr lang="en-US" dirty="0"/>
              <a:t>=813057&amp;p=5801511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1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7FC06-823C-03CD-4BB2-75366D2E2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590" y="701214"/>
            <a:ext cx="8596668" cy="1108544"/>
          </a:xfrm>
        </p:spPr>
        <p:txBody>
          <a:bodyPr/>
          <a:lstStyle/>
          <a:p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Retraction notice: ”An internal investigation has raised sufficient evidence that </a:t>
            </a:r>
            <a:r>
              <a:rPr lang="en-US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they are not directly connected with the special issue Global Dermatology </a:t>
            </a:r>
            <a:r>
              <a:rPr lang="en-US" b="0" i="0" u="none" strike="noStrike" dirty="0">
                <a:solidFill>
                  <a:srgbClr val="212121"/>
                </a:solidFill>
                <a:effectLst/>
                <a:latin typeface="Cambria" panose="02040503050406030204" pitchFamily="18" charset="0"/>
              </a:rPr>
              <a:t>and contain inconsistent results”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3BBC1-FFDA-5AE6-2F1E-A0B524B375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575" y="1942244"/>
            <a:ext cx="8174698" cy="440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50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831742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Open access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02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12320-773C-1A42-8BEA-684DB3848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A0112-D638-D34E-9772-415CE98354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https://journalcheckertool.org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https://www.ukri.org/news/open-access-policy-update-july-2022/</a:t>
            </a:r>
          </a:p>
        </p:txBody>
      </p:sp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580B5C3E-B3D8-7E48-8250-81681F7A4889}"/>
              </a:ext>
            </a:extLst>
          </p:cNvPr>
          <p:cNvSpPr txBox="1">
            <a:spLocks/>
          </p:cNvSpPr>
          <p:nvPr/>
        </p:nvSpPr>
        <p:spPr>
          <a:xfrm>
            <a:off x="1797666" y="5912532"/>
            <a:ext cx="8596668" cy="3590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https://github.com/OpenScienceMOOC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F08D18-8093-6847-BE82-5F06939E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69" y="5431642"/>
            <a:ext cx="1320800" cy="1320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B52F6F-9507-8345-8FB4-5C20BFA86A0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5804" y="1258038"/>
            <a:ext cx="4976949" cy="184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13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831742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Open data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4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5B686-1271-2B6C-FAC5-770F4D88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FAIR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D2633-5000-44A7-2D67-18BD3C3629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410040"/>
            <a:ext cx="9141580" cy="20354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sz="2300" dirty="0">
              <a:solidFill>
                <a:srgbClr val="333333"/>
              </a:solidFill>
              <a:latin typeface="Lato" panose="020F0502020204030204" pitchFamily="34" charset="0"/>
            </a:endParaRPr>
          </a:p>
          <a:p>
            <a:pPr marL="0" indent="0">
              <a:buNone/>
            </a:pPr>
            <a:r>
              <a:rPr lang="en-US" sz="2200" b="1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FAIR emphasise machine-actionability </a:t>
            </a:r>
            <a:br>
              <a:rPr lang="en-US" sz="2200" b="1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</a:br>
            <a:r>
              <a:rPr lang="en-US" sz="2200" b="0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(i.e., the capacity of computational systems to find, access, interoperate, and reuse data with none or minimal human intervention</a:t>
            </a:r>
          </a:p>
          <a:p>
            <a:pPr marL="0" indent="0">
              <a:buNone/>
            </a:pPr>
            <a:endParaRPr lang="en-US" dirty="0">
              <a:solidFill>
                <a:srgbClr val="333333"/>
              </a:solidFill>
              <a:latin typeface="Lato" panose="020F0502020204030204" pitchFamily="34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www.go-fair.org</a:t>
            </a:r>
            <a:r>
              <a:rPr lang="en-US" dirty="0"/>
              <a:t>/fair-principles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D2BB5C-FFEB-5DB2-EE93-D4B9891B1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710" y="412541"/>
            <a:ext cx="2993852" cy="10137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720B518-EF1A-F82C-9BE2-5470ADF0A5F0}"/>
              </a:ext>
            </a:extLst>
          </p:cNvPr>
          <p:cNvSpPr txBox="1"/>
          <p:nvPr/>
        </p:nvSpPr>
        <p:spPr>
          <a:xfrm>
            <a:off x="1830219" y="1930400"/>
            <a:ext cx="610262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F</a:t>
            </a:r>
            <a:r>
              <a:rPr lang="en-US" sz="2800" b="0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indability</a:t>
            </a:r>
          </a:p>
          <a:p>
            <a:pPr marL="0" indent="0">
              <a:buNone/>
            </a:pPr>
            <a:r>
              <a:rPr lang="en-US" sz="2800" b="1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A</a:t>
            </a:r>
            <a:r>
              <a:rPr lang="en-US" sz="2800" b="0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ccessibility</a:t>
            </a:r>
          </a:p>
          <a:p>
            <a:pPr marL="0" indent="0">
              <a:buNone/>
            </a:pPr>
            <a:r>
              <a:rPr lang="en-US" sz="2800" b="1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I</a:t>
            </a:r>
            <a:r>
              <a:rPr lang="en-US" sz="2800" b="0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nteroperability</a:t>
            </a:r>
          </a:p>
          <a:p>
            <a:pPr marL="0" indent="0">
              <a:buNone/>
            </a:pPr>
            <a:r>
              <a:rPr lang="en-US" sz="2800" b="1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R</a:t>
            </a:r>
            <a:r>
              <a:rPr lang="en-US" sz="2800" b="0" i="0" u="none" strike="noStrike" dirty="0">
                <a:solidFill>
                  <a:srgbClr val="333333"/>
                </a:solidFill>
                <a:effectLst/>
                <a:latin typeface="Lato" panose="020F0502020204030204" pitchFamily="34" charset="0"/>
              </a:rPr>
              <a:t>euse of digital assets</a:t>
            </a:r>
          </a:p>
        </p:txBody>
      </p:sp>
    </p:spTree>
    <p:extLst>
      <p:ext uri="{BB962C8B-B14F-4D97-AF65-F5344CB8AC3E}">
        <p14:creationId xmlns:p14="http://schemas.microsoft.com/office/powerpoint/2010/main" val="3383545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7C6-8275-D623-3787-2F1C7A227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metadata for experimental chemistry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BC731-0FFE-98DE-FBD4-3297759B129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4" y="6002276"/>
            <a:ext cx="8956523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https://knowledgebase.nfdi4chem.de/knowledge_base/</a:t>
            </a:r>
            <a:endParaRPr lang="en-US" dirty="0"/>
          </a:p>
          <a:p>
            <a:r>
              <a:rPr lang="en-US" dirty="0">
                <a:hlinkClick r:id="rId4"/>
              </a:rPr>
              <a:t>https://d3tales.as.uky.edu/expflow/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A1AE0-E0B4-9105-5EE2-071ED87694B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431" y="1377366"/>
            <a:ext cx="7347789" cy="44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5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7C6-8275-D623-3787-2F1C7A227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13" y="2253341"/>
            <a:ext cx="3810000" cy="1643743"/>
          </a:xfrm>
        </p:spPr>
        <p:txBody>
          <a:bodyPr>
            <a:normAutofit fontScale="90000"/>
          </a:bodyPr>
          <a:lstStyle/>
          <a:p>
            <a:r>
              <a:rPr lang="en-US" dirty="0"/>
              <a:t>Data and metadata for experimental chemistry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2BC731-0FFE-98DE-FBD4-3297759B129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77334" y="5954486"/>
            <a:ext cx="8956523" cy="774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https://knowledgebase.nfdi4chem.de/knowledge_base/</a:t>
            </a:r>
            <a:endParaRPr lang="en-US" dirty="0"/>
          </a:p>
          <a:p>
            <a:r>
              <a:rPr lang="en-US" b="0" i="1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Chem. Mater.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 2022, 34, 11, 4821–4827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D29F3-14C5-FDF3-DE34-04B4ACEE4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98" y="729342"/>
            <a:ext cx="5288085" cy="446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9908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831742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Open software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5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Whiteboard&#10;&#10;Description automatically generated with medium confidence">
            <a:extLst>
              <a:ext uri="{FF2B5EF4-FFF2-40B4-BE49-F238E27FC236}">
                <a16:creationId xmlns:a16="http://schemas.microsoft.com/office/drawing/2014/main" id="{8CFD8017-699C-EF4B-91D3-743993A85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512981" y="1449046"/>
            <a:ext cx="8552143" cy="4233297"/>
          </a:xfrm>
          <a:prstGeom prst="roundRect">
            <a:avLst>
              <a:gd name="adj" fmla="val 3876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FB34877-72E0-CBB0-441A-AF3A3E015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Source Software (OSS)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5B1C35-A7BB-8B44-F4B1-31495109C544}"/>
              </a:ext>
            </a:extLst>
          </p:cNvPr>
          <p:cNvSpPr txBox="1"/>
          <p:nvPr/>
        </p:nvSpPr>
        <p:spPr>
          <a:xfrm>
            <a:off x="1733550" y="5925234"/>
            <a:ext cx="61014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Often, OSS is developed in a public, </a:t>
            </a:r>
            <a:r>
              <a:rPr lang="en-US" dirty="0" err="1"/>
              <a:t>decentralised</a:t>
            </a:r>
            <a:r>
              <a:rPr lang="en-US" dirty="0"/>
              <a:t>, collaborative manner between multiple contributors. </a:t>
            </a:r>
          </a:p>
        </p:txBody>
      </p:sp>
    </p:spTree>
    <p:extLst>
      <p:ext uri="{BB962C8B-B14F-4D97-AF65-F5344CB8AC3E}">
        <p14:creationId xmlns:p14="http://schemas.microsoft.com/office/powerpoint/2010/main" val="2440777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DE1B-1B5C-8649-98D5-8D2D6589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90" y="444484"/>
            <a:ext cx="8596668" cy="1320800"/>
          </a:xfrm>
        </p:spPr>
        <p:txBody>
          <a:bodyPr/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D1B64-E5CA-D54F-A01C-9F275A8F0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82" y="3443066"/>
            <a:ext cx="8596668" cy="522281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62FDD-0F0E-BC5D-1201-EA104FDEE5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787" y="2348210"/>
            <a:ext cx="1125886" cy="934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34BD5-8688-A88A-F8CE-BE006C5AB8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77" y="2579252"/>
            <a:ext cx="2162503" cy="562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E9E993-7DBD-4849-A89F-3D3A9B75D38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8753" y="1765284"/>
            <a:ext cx="5208410" cy="296681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18E3AED-E9FF-9F45-948A-9ACCE8134897}"/>
              </a:ext>
            </a:extLst>
          </p:cNvPr>
          <p:cNvSpPr txBox="1">
            <a:spLocks/>
          </p:cNvSpPr>
          <p:nvPr/>
        </p:nvSpPr>
        <p:spPr>
          <a:xfrm>
            <a:off x="5902739" y="4896105"/>
            <a:ext cx="8596668" cy="52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xkcd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299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4DE1B-1B5C-8649-98D5-8D2D6589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990" y="444484"/>
            <a:ext cx="8596668" cy="1320800"/>
          </a:xfrm>
        </p:spPr>
        <p:txBody>
          <a:bodyPr/>
          <a:lstStyle/>
          <a:p>
            <a:r>
              <a:rPr lang="en-US" dirty="0"/>
              <a:t>1. Use version control with git/GitHub</a:t>
            </a:r>
            <a:br>
              <a:rPr lang="en-US" dirty="0"/>
            </a:br>
            <a:r>
              <a:rPr lang="en-US" dirty="0"/>
              <a:t>2. Put a DOI on it with </a:t>
            </a:r>
            <a:r>
              <a:rPr lang="en-US" dirty="0" err="1"/>
              <a:t>Zenodo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D1B64-E5CA-D54F-A01C-9F275A8F08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082" y="3443066"/>
            <a:ext cx="8596668" cy="522281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B62FDD-0F0E-BC5D-1201-EA104FDEE5E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0787" y="2348210"/>
            <a:ext cx="1125886" cy="934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D34BD5-8688-A88A-F8CE-BE006C5AB8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7077" y="2579252"/>
            <a:ext cx="2162503" cy="562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AA8DB5-AD17-8EBB-61A8-0E6DC2F541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84072" y="2299032"/>
            <a:ext cx="2691842" cy="114403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BF8E998-E541-BD65-C555-F574953D1BA6}"/>
              </a:ext>
            </a:extLst>
          </p:cNvPr>
          <p:cNvSpPr txBox="1">
            <a:spLocks/>
          </p:cNvSpPr>
          <p:nvPr/>
        </p:nvSpPr>
        <p:spPr>
          <a:xfrm>
            <a:off x="5984072" y="3429000"/>
            <a:ext cx="8596668" cy="522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6"/>
              </a:rPr>
              <a:t>https://zenodo.org</a:t>
            </a:r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D672F2-7F4E-1973-9A30-B0C2A1FC12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5679" y="3976814"/>
            <a:ext cx="5799474" cy="2546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34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0C45A-633C-3644-9E53-AD56AE3719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01" y="1364743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sz="3600" dirty="0"/>
              <a:t>10 simple rules for reproducible (computational) research</a:t>
            </a:r>
            <a:endParaRPr lang="en-US" dirty="0"/>
          </a:p>
        </p:txBody>
      </p:sp>
      <p:sp>
        <p:nvSpPr>
          <p:cNvPr id="6150" name="Content Placeholder 6149">
            <a:extLst>
              <a:ext uri="{FF2B5EF4-FFF2-40B4-BE49-F238E27FC236}">
                <a16:creationId xmlns:a16="http://schemas.microsoft.com/office/drawing/2014/main" id="{C4590455-9DB0-81D9-AE17-91267ED5D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3799" y="642257"/>
            <a:ext cx="7663544" cy="6215743"/>
          </a:xfrm>
          <a:effectLst/>
        </p:spPr>
        <p:txBody>
          <a:bodyPr>
            <a:normAutofit/>
          </a:bodyPr>
          <a:lstStyle/>
          <a:p>
            <a:r>
              <a:rPr lang="en-US" sz="2000" b="1" dirty="0"/>
              <a:t>For every result, keep track of how it was produced.</a:t>
            </a:r>
          </a:p>
          <a:p>
            <a:r>
              <a:rPr lang="en-US" sz="2000" b="1" dirty="0"/>
              <a:t>Avoid manual data manipulation steps.</a:t>
            </a:r>
          </a:p>
          <a:p>
            <a:r>
              <a:rPr lang="en-US" sz="2000" dirty="0"/>
              <a:t>Archive the exact versions of all external programs used.</a:t>
            </a:r>
          </a:p>
          <a:p>
            <a:r>
              <a:rPr lang="en-US" sz="2000" dirty="0"/>
              <a:t>Version control all custom scripts.</a:t>
            </a:r>
          </a:p>
          <a:p>
            <a:r>
              <a:rPr lang="en-US" sz="2000" dirty="0"/>
              <a:t>Record all intermediate results, when possible in standardised formats.</a:t>
            </a:r>
          </a:p>
          <a:p>
            <a:r>
              <a:rPr lang="en-US" sz="2000" dirty="0"/>
              <a:t>For analyses that include randomness, note underlying random seeds.</a:t>
            </a:r>
          </a:p>
          <a:p>
            <a:r>
              <a:rPr lang="en-US" sz="2000" b="1" dirty="0"/>
              <a:t>Always store raw data behind plots</a:t>
            </a:r>
            <a:r>
              <a:rPr lang="en-US" sz="2000" dirty="0"/>
              <a:t>.</a:t>
            </a:r>
          </a:p>
          <a:p>
            <a:r>
              <a:rPr lang="en-US" sz="2000" dirty="0"/>
              <a:t>Generate hierarchical analysis output, allowing layers of increasing detail to be inspected.</a:t>
            </a:r>
          </a:p>
          <a:p>
            <a:r>
              <a:rPr lang="en-US" sz="2000" dirty="0"/>
              <a:t>Connect textual statements to underlying results.</a:t>
            </a:r>
          </a:p>
          <a:p>
            <a:r>
              <a:rPr lang="en-US" sz="2000" b="1" dirty="0"/>
              <a:t>Provide public access to scripts, runs, and results.</a:t>
            </a:r>
          </a:p>
          <a:p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6E6D66-C667-3B51-A860-93A8AB7EAB4F}"/>
              </a:ext>
            </a:extLst>
          </p:cNvPr>
          <p:cNvSpPr txBox="1"/>
          <p:nvPr/>
        </p:nvSpPr>
        <p:spPr>
          <a:xfrm>
            <a:off x="5148943" y="6410333"/>
            <a:ext cx="61395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 </a:t>
            </a:r>
            <a:r>
              <a:rPr lang="en-US" sz="1800" dirty="0" err="1"/>
              <a:t>Sandve</a:t>
            </a:r>
            <a:r>
              <a:rPr lang="en-US" sz="1800" dirty="0"/>
              <a:t> et al., (2013)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0CE27-7157-7C4D-C7A6-C56C1A6497E0}"/>
              </a:ext>
            </a:extLst>
          </p:cNvPr>
          <p:cNvSpPr txBox="1">
            <a:spLocks/>
          </p:cNvSpPr>
          <p:nvPr/>
        </p:nvSpPr>
        <p:spPr>
          <a:xfrm>
            <a:off x="480623" y="6443771"/>
            <a:ext cx="8596668" cy="3590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https://github.com/OpenScienceMOOC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800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022DA4C-37BF-F8E6-42C7-E50B5E3AF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66" y="5240943"/>
            <a:ext cx="8596668" cy="3590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OpenScienceMOOC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003B57-8635-1B65-E899-FDE010B7A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69" y="4760053"/>
            <a:ext cx="1320800" cy="13208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D7EEDE3-55A6-1C4A-8078-45FE29311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87" y="234598"/>
            <a:ext cx="5067300" cy="1536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4C86DF4-1424-A242-8B35-9B46B81979DB}"/>
              </a:ext>
            </a:extLst>
          </p:cNvPr>
          <p:cNvSpPr txBox="1"/>
          <p:nvPr/>
        </p:nvSpPr>
        <p:spPr>
          <a:xfrm>
            <a:off x="531869" y="2284854"/>
            <a:ext cx="2374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Oct 24-30, 2022</a:t>
            </a:r>
          </a:p>
        </p:txBody>
      </p:sp>
    </p:spTree>
    <p:extLst>
      <p:ext uri="{BB962C8B-B14F-4D97-AF65-F5344CB8AC3E}">
        <p14:creationId xmlns:p14="http://schemas.microsoft.com/office/powerpoint/2010/main" val="3702105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E82A-6253-EB44-B281-06E365B422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391247"/>
            <a:ext cx="8413657" cy="369432"/>
          </a:xfrm>
        </p:spPr>
        <p:txBody>
          <a:bodyPr/>
          <a:lstStyle/>
          <a:p>
            <a:r>
              <a:rPr lang="en-US" dirty="0"/>
              <a:t>disclosure: I receive funding from </a:t>
            </a:r>
            <a:r>
              <a:rPr lang="en-US" dirty="0" err="1"/>
              <a:t>NumFOCUS</a:t>
            </a:r>
            <a:r>
              <a:rPr lang="en-US" dirty="0"/>
              <a:t> through </a:t>
            </a:r>
            <a:r>
              <a:rPr lang="en-US" dirty="0" err="1"/>
              <a:t>MDAnalysis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FC9C2-C0C6-B793-0789-5D6FF7C150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398" y="1235730"/>
            <a:ext cx="6202017" cy="49882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478F94-71F9-30B4-8AE8-AD559F6B7F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9508" y="2677886"/>
            <a:ext cx="4174304" cy="243153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879E7D7-2F29-0BFE-077C-9F31846E6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438456"/>
            <a:ext cx="8869437" cy="772886"/>
          </a:xfrm>
        </p:spPr>
        <p:txBody>
          <a:bodyPr>
            <a:normAutofit fontScale="90000"/>
          </a:bodyPr>
          <a:lstStyle/>
          <a:p>
            <a:r>
              <a:rPr lang="en-US" dirty="0"/>
              <a:t>What powers NASA research? Python, R, Julia.. </a:t>
            </a:r>
          </a:p>
        </p:txBody>
      </p:sp>
    </p:spTree>
    <p:extLst>
      <p:ext uri="{BB962C8B-B14F-4D97-AF65-F5344CB8AC3E}">
        <p14:creationId xmlns:p14="http://schemas.microsoft.com/office/powerpoint/2010/main" val="28498544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EF6C9B-DA88-FB49-A764-A753DB4BE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831742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Open science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382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FD67B6-0D77-A8F3-BC59-0D3E415B613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115" y="1036377"/>
            <a:ext cx="7772400" cy="14419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652A5F-1772-C354-96EE-FEE5440F3D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943" y="3026230"/>
            <a:ext cx="7946572" cy="314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3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58EED-7AB9-4A4C-BCC8-4D3764BD9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197" y="5896165"/>
            <a:ext cx="8596668" cy="1077686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https://en.wikipedia.org/wiki/Folding@home</a:t>
            </a:r>
            <a:endParaRPr lang="en-US" dirty="0"/>
          </a:p>
          <a:p>
            <a:r>
              <a:rPr lang="en-US" dirty="0">
                <a:hlinkClick r:id="rId3"/>
              </a:rPr>
              <a:t>https://foldingathome.org/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6F5C86-0ED8-B148-60C4-72ACA6A1F4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59" y="1530108"/>
            <a:ext cx="5649686" cy="22598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354AB5-E301-C143-BB2A-AF47D36E0A45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0002" y="3789982"/>
            <a:ext cx="6006863" cy="188707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7598459-B80A-3BCF-9C50-EB3F543A6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2886"/>
          </a:xfrm>
        </p:spPr>
        <p:txBody>
          <a:bodyPr/>
          <a:lstStyle/>
          <a:p>
            <a:r>
              <a:rPr lang="en-US" dirty="0"/>
              <a:t>Community science is open science</a:t>
            </a:r>
          </a:p>
        </p:txBody>
      </p:sp>
    </p:spTree>
    <p:extLst>
      <p:ext uri="{BB962C8B-B14F-4D97-AF65-F5344CB8AC3E}">
        <p14:creationId xmlns:p14="http://schemas.microsoft.com/office/powerpoint/2010/main" val="8237661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35904E-A5B0-F44F-AE42-799057B932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3057" y="4857211"/>
            <a:ext cx="6112077" cy="1665826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rgbClr val="FFFFFF">
                    <a:alpha val="70000"/>
                  </a:srgbClr>
                </a:solidFill>
              </a:rPr>
              <a:t>Dr Micaela Matta</a:t>
            </a:r>
          </a:p>
          <a:p>
            <a:pPr algn="l"/>
            <a:r>
              <a:rPr lang="en-US" sz="2000" dirty="0">
                <a:solidFill>
                  <a:srgbClr val="FFFFFF">
                    <a:alpha val="70000"/>
                  </a:srgbClr>
                </a:solidFill>
              </a:rPr>
              <a:t>Lecturer in Computational Chemistry</a:t>
            </a:r>
          </a:p>
          <a:p>
            <a:pPr algn="l"/>
            <a:r>
              <a:rPr lang="en-US" sz="2000" dirty="0">
                <a:solidFill>
                  <a:srgbClr val="FFFFFF">
                    <a:alpha val="70000"/>
                  </a:srgbClr>
                </a:solidFill>
              </a:rPr>
              <a:t>King’s College London</a:t>
            </a:r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46A069-CA3B-0E09-E81B-FDD389F543BD}"/>
              </a:ext>
            </a:extLst>
          </p:cNvPr>
          <p:cNvGrpSpPr/>
          <p:nvPr/>
        </p:nvGrpSpPr>
        <p:grpSpPr>
          <a:xfrm>
            <a:off x="238616" y="2823030"/>
            <a:ext cx="2408652" cy="696064"/>
            <a:chOff x="5749427" y="612345"/>
            <a:chExt cx="2408652" cy="69606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3BEC16E-6BE4-693F-DCEF-8AB88D2AD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9427" y="612345"/>
              <a:ext cx="696064" cy="696064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3D9B358-2BEC-3754-32ED-A1878530530C}"/>
                </a:ext>
              </a:extLst>
            </p:cNvPr>
            <p:cNvSpPr txBox="1"/>
            <p:nvPr/>
          </p:nvSpPr>
          <p:spPr>
            <a:xfrm>
              <a:off x="6343159" y="791608"/>
              <a:ext cx="181492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Avenir Book" panose="02000503020000020003" pitchFamily="2" charset="0"/>
                </a:rPr>
                <a:t>@micaelamatta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94D96A3-7AD5-C593-919B-135F5E240F0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99740" y="4725837"/>
            <a:ext cx="1684608" cy="1673525"/>
          </a:xfrm>
          <a:prstGeom prst="rect">
            <a:avLst/>
          </a:prstGeom>
        </p:spPr>
      </p:pic>
      <p:pic>
        <p:nvPicPr>
          <p:cNvPr id="9" name="Picture 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7ED2AF6A-0C72-2E01-A55F-177F4717EAC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0723" y="633569"/>
            <a:ext cx="2178300" cy="2178300"/>
          </a:xfrm>
          <a:prstGeom prst="ellipse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F4E02-15A0-3071-F829-8450535312E5}"/>
              </a:ext>
            </a:extLst>
          </p:cNvPr>
          <p:cNvGrpSpPr/>
          <p:nvPr/>
        </p:nvGrpSpPr>
        <p:grpSpPr>
          <a:xfrm>
            <a:off x="135120" y="3482486"/>
            <a:ext cx="3209376" cy="526605"/>
            <a:chOff x="7533966" y="3348783"/>
            <a:chExt cx="3209376" cy="52660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6D894E-028E-37F3-35C1-81C229E84A11}"/>
                </a:ext>
              </a:extLst>
            </p:cNvPr>
            <p:cNvSpPr/>
            <p:nvPr/>
          </p:nvSpPr>
          <p:spPr>
            <a:xfrm>
              <a:off x="8054785" y="3443316"/>
              <a:ext cx="2688557" cy="369332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r>
                <a:rPr lang="en-US" b="1" dirty="0" err="1">
                  <a:latin typeface="Avenir Book" panose="02000503020000020003" pitchFamily="2" charset="0"/>
                </a:rPr>
                <a:t>micaela.matta@kcl.ac.uk</a:t>
              </a:r>
              <a:endParaRPr lang="en-US" b="1" dirty="0">
                <a:latin typeface="Avenir Book" panose="02000503020000020003" pitchFamily="2" charset="0"/>
              </a:endParaRPr>
            </a:p>
          </p:txBody>
        </p:sp>
        <p:pic>
          <p:nvPicPr>
            <p:cNvPr id="15" name="Graphic 14" descr="Send">
              <a:extLst>
                <a:ext uri="{FF2B5EF4-FFF2-40B4-BE49-F238E27FC236}">
                  <a16:creationId xmlns:a16="http://schemas.microsoft.com/office/drawing/2014/main" id="{C5BE1CC3-46BB-89B6-EF98-CBCF8D4C4D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33966" y="3348783"/>
              <a:ext cx="526605" cy="526605"/>
            </a:xfrm>
            <a:prstGeom prst="rect">
              <a:avLst/>
            </a:prstGeom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A855E4C4-C7AB-E836-4E20-54866BD0F6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7" y="831742"/>
            <a:ext cx="6960759" cy="2849671"/>
          </a:xfrm>
        </p:spPr>
        <p:txBody>
          <a:bodyPr>
            <a:noAutofit/>
          </a:bodyPr>
          <a:lstStyle/>
          <a:p>
            <a:pPr algn="l">
              <a:lnSpc>
                <a:spcPct val="90000"/>
              </a:lnSpc>
            </a:pPr>
            <a:br>
              <a:rPr lang="en-US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Open to questions!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7245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E8A40EBF-8242-0E47-945A-260C0D43A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096" y="289994"/>
            <a:ext cx="6922956" cy="1313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0F21F1E-AD7D-6909-2783-FA196F484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3715" y="-855944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US" dirty="0"/>
              <a:t>Paper access flowchart</a:t>
            </a:r>
          </a:p>
        </p:txBody>
      </p:sp>
    </p:spTree>
    <p:extLst>
      <p:ext uri="{BB962C8B-B14F-4D97-AF65-F5344CB8AC3E}">
        <p14:creationId xmlns:p14="http://schemas.microsoft.com/office/powerpoint/2010/main" val="701754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78 -0.07662 L -0.00182 -0.93032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4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ge">
            <a:extLst>
              <a:ext uri="{FF2B5EF4-FFF2-40B4-BE49-F238E27FC236}">
                <a16:creationId xmlns:a16="http://schemas.microsoft.com/office/drawing/2014/main" id="{0F426F6C-9FBD-755B-BEB5-81C47634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2876" y="526374"/>
            <a:ext cx="5430329" cy="580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F6CAA6-4A7F-2F68-114E-102C01B53010}"/>
              </a:ext>
            </a:extLst>
          </p:cNvPr>
          <p:cNvSpPr txBox="1">
            <a:spLocks/>
          </p:cNvSpPr>
          <p:nvPr/>
        </p:nvSpPr>
        <p:spPr>
          <a:xfrm>
            <a:off x="677334" y="6414053"/>
            <a:ext cx="8596668" cy="27666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3B75C1C-9D78-9A2D-8209-5BE845B75E33}"/>
              </a:ext>
            </a:extLst>
          </p:cNvPr>
          <p:cNvCxnSpPr>
            <a:cxnSpLocks/>
          </p:cNvCxnSpPr>
          <p:nvPr/>
        </p:nvCxnSpPr>
        <p:spPr>
          <a:xfrm>
            <a:off x="4310743" y="2013857"/>
            <a:ext cx="230435" cy="0"/>
          </a:xfrm>
          <a:prstGeom prst="line">
            <a:avLst/>
          </a:prstGeom>
          <a:ln w="508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406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71098-0A48-8D41-9FC6-E97C33873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3771"/>
          </a:xfrm>
        </p:spPr>
        <p:txBody>
          <a:bodyPr/>
          <a:lstStyle/>
          <a:p>
            <a:r>
              <a:rPr lang="en-US" dirty="0"/>
              <a:t>Plan S and other initiatives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72F9377-6B15-6342-A7E8-BBB65FA6F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123" y="1488333"/>
            <a:ext cx="8596312" cy="15477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2ED34A-537D-9C46-A046-C8D5C928B1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7355" y="5042858"/>
            <a:ext cx="8596312" cy="1357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AD13D1F-0FC9-AF43-8E9E-E076379369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99879" y="3237330"/>
            <a:ext cx="3352800" cy="135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194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B245A-9054-DD41-A850-63E246A4C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Publishing models and open access options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82ADDC-3974-6F18-E28B-0D4DE5A2A90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8168" y="1614559"/>
            <a:ext cx="6378403" cy="4459552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CDB24E5B-A6A1-834D-B595-A2ABBBF7F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6404013"/>
            <a:ext cx="8596668" cy="35901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Diamond_open_access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8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A917-7B3B-D54B-A1F7-FAC8431C0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Preprint servers</a:t>
            </a:r>
          </a:p>
        </p:txBody>
      </p:sp>
      <p:pic>
        <p:nvPicPr>
          <p:cNvPr id="5" name="Content Placeholder 4" descr="Logo, company name&#10;&#10;Description automatically generated">
            <a:extLst>
              <a:ext uri="{FF2B5EF4-FFF2-40B4-BE49-F238E27FC236}">
                <a16:creationId xmlns:a16="http://schemas.microsoft.com/office/drawing/2014/main" id="{423CEDF4-44A8-4142-A230-4CFA4CEE1A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804" y="1351722"/>
            <a:ext cx="9120406" cy="4227444"/>
          </a:xfrm>
        </p:spPr>
      </p:pic>
    </p:spTree>
    <p:extLst>
      <p:ext uri="{BB962C8B-B14F-4D97-AF65-F5344CB8AC3E}">
        <p14:creationId xmlns:p14="http://schemas.microsoft.com/office/powerpoint/2010/main" val="2614805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C982D9A-083B-B670-CA1B-33ABCFEA9373}"/>
              </a:ext>
            </a:extLst>
          </p:cNvPr>
          <p:cNvGrpSpPr>
            <a:grpSpLocks noChangeAspect="1"/>
          </p:cNvGrpSpPr>
          <p:nvPr/>
        </p:nvGrpSpPr>
        <p:grpSpPr>
          <a:xfrm>
            <a:off x="450574" y="92766"/>
            <a:ext cx="8493170" cy="10685392"/>
            <a:chOff x="808381" y="0"/>
            <a:chExt cx="7755836" cy="97577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54C20D0-80F9-D30D-9386-890FE4A76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382" y="0"/>
              <a:ext cx="7755835" cy="51986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0FA6BF6-317B-6AA0-3A1F-E34069E1BD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08381" y="5355764"/>
              <a:ext cx="7755835" cy="44019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8806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25 -0.2338 L -0.0125 -0.90255 " pathEditMode="relative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{71ECBC73-79AD-3042-91B0-380CC9802BB8}tf10001060</Template>
  <TotalTime>6315</TotalTime>
  <Words>1060</Words>
  <Application>Microsoft Macintosh PowerPoint</Application>
  <PresentationFormat>Widescreen</PresentationFormat>
  <Paragraphs>134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Arial</vt:lpstr>
      <vt:lpstr>Avenir Book</vt:lpstr>
      <vt:lpstr>Calibri</vt:lpstr>
      <vt:lpstr>Cambria</vt:lpstr>
      <vt:lpstr>Lato</vt:lpstr>
      <vt:lpstr>Roboto</vt:lpstr>
      <vt:lpstr>Trebuchet MS</vt:lpstr>
      <vt:lpstr>Wingdings 3</vt:lpstr>
      <vt:lpstr>Facet</vt:lpstr>
      <vt:lpstr> Open access Open data Open software Open science</vt:lpstr>
      <vt:lpstr> Open access</vt:lpstr>
      <vt:lpstr>PowerPoint Presentation</vt:lpstr>
      <vt:lpstr>Paper access flowchart</vt:lpstr>
      <vt:lpstr>PowerPoint Presentation</vt:lpstr>
      <vt:lpstr>Plan S and other initiatives</vt:lpstr>
      <vt:lpstr>Publishing models and open access options</vt:lpstr>
      <vt:lpstr>Preprint servers</vt:lpstr>
      <vt:lpstr>PowerPoint Presentation</vt:lpstr>
      <vt:lpstr>Positive aspects of preprints</vt:lpstr>
      <vt:lpstr>Against preprinting</vt:lpstr>
      <vt:lpstr>PowerPoint Presentation</vt:lpstr>
      <vt:lpstr>PowerPoint Presentation</vt:lpstr>
      <vt:lpstr>Cost of Open Access</vt:lpstr>
      <vt:lpstr>Latest controversy:  eLife gets rid of rejections post peer-review</vt:lpstr>
      <vt:lpstr> Should a financial incentive even be a thing?</vt:lpstr>
      <vt:lpstr>Predatory  Open Access Journals/Publishers</vt:lpstr>
      <vt:lpstr>PowerPoint Presentation</vt:lpstr>
      <vt:lpstr>PowerPoint Presentation</vt:lpstr>
      <vt:lpstr>Resources</vt:lpstr>
      <vt:lpstr> Open data</vt:lpstr>
      <vt:lpstr>FAIR principles</vt:lpstr>
      <vt:lpstr>Data and metadata for experimental chemistry</vt:lpstr>
      <vt:lpstr>Data and metadata for experimental chemistry</vt:lpstr>
      <vt:lpstr> Open software</vt:lpstr>
      <vt:lpstr>Open Source Software (OSS)</vt:lpstr>
      <vt:lpstr>Version control</vt:lpstr>
      <vt:lpstr>1. Use version control with git/GitHub 2. Put a DOI on it with Zenodo</vt:lpstr>
      <vt:lpstr>10 simple rules for reproducible (computational) research</vt:lpstr>
      <vt:lpstr>What powers NASA research? Python, R, Julia.. </vt:lpstr>
      <vt:lpstr> Open science</vt:lpstr>
      <vt:lpstr>PowerPoint Presentation</vt:lpstr>
      <vt:lpstr>Community science is open science</vt:lpstr>
      <vt:lpstr> Open to questions!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science Open access Open data Open software</dc:title>
  <dc:creator>Matta, Micaela</dc:creator>
  <cp:lastModifiedBy>Matta, Micaela</cp:lastModifiedBy>
  <cp:revision>2</cp:revision>
  <dcterms:created xsi:type="dcterms:W3CDTF">2022-10-20T10:12:05Z</dcterms:created>
  <dcterms:modified xsi:type="dcterms:W3CDTF">2022-11-02T15:20:13Z</dcterms:modified>
</cp:coreProperties>
</file>